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sldIdLst>
    <p:sldId id="256" r:id="rId2"/>
    <p:sldId id="285" r:id="rId3"/>
    <p:sldId id="258" r:id="rId4"/>
    <p:sldId id="275" r:id="rId5"/>
    <p:sldId id="278" r:id="rId6"/>
    <p:sldId id="279" r:id="rId7"/>
    <p:sldId id="283" r:id="rId8"/>
    <p:sldId id="280" r:id="rId9"/>
    <p:sldId id="282" r:id="rId10"/>
    <p:sldId id="276" r:id="rId11"/>
    <p:sldId id="277" r:id="rId12"/>
    <p:sldId id="274" r:id="rId13"/>
    <p:sldId id="260" r:id="rId14"/>
    <p:sldId id="270" r:id="rId15"/>
    <p:sldId id="273" r:id="rId16"/>
    <p:sldId id="261" r:id="rId17"/>
    <p:sldId id="284" r:id="rId18"/>
    <p:sldId id="27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3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9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3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65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97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56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8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5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8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4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4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4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21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4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E12AB47-0CCA-4C77-AA2B-DA082286FA7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327C22E1-E614-42C9-841E-FA713B979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59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49146"/>
            <a:ext cx="8335169" cy="2971051"/>
          </a:xfrm>
        </p:spPr>
        <p:txBody>
          <a:bodyPr/>
          <a:lstStyle/>
          <a:p>
            <a:r>
              <a:rPr lang="en-US" sz="4800" dirty="0" smtClean="0"/>
              <a:t>Measuring Cooling Loads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Case Study- Bell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6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Deets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8" y="22098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1200 SQFT</a:t>
            </a:r>
          </a:p>
          <a:p>
            <a:r>
              <a:rPr lang="en-US" sz="2400" dirty="0" smtClean="0"/>
              <a:t>3 bedrooms with single occupant </a:t>
            </a:r>
          </a:p>
          <a:p>
            <a:r>
              <a:rPr lang="en-US" sz="2400" dirty="0" smtClean="0"/>
              <a:t>Front is west facing with dual pane windows w/ shutters closed and some shading</a:t>
            </a:r>
          </a:p>
          <a:p>
            <a:r>
              <a:rPr lang="en-US" sz="2400" dirty="0" smtClean="0"/>
              <a:t>Built </a:t>
            </a:r>
            <a:r>
              <a:rPr lang="en-US" sz="2400" dirty="0"/>
              <a:t>in 1989. </a:t>
            </a:r>
            <a:endParaRPr lang="en-US" sz="2400" dirty="0" smtClean="0"/>
          </a:p>
          <a:p>
            <a:r>
              <a:rPr lang="en-US" sz="2400" dirty="0" smtClean="0"/>
              <a:t>New R-6 ductwork at 124 </a:t>
            </a:r>
            <a:r>
              <a:rPr lang="en-US" sz="2400" dirty="0"/>
              <a:t>CFM25 </a:t>
            </a:r>
            <a:r>
              <a:rPr lang="en-US" sz="2400" dirty="0" smtClean="0"/>
              <a:t>duct leakage</a:t>
            </a:r>
          </a:p>
          <a:p>
            <a:r>
              <a:rPr lang="en-US" sz="2400" dirty="0" smtClean="0"/>
              <a:t>1500 CFM50</a:t>
            </a:r>
          </a:p>
          <a:p>
            <a:r>
              <a:rPr lang="en-US" sz="2400" dirty="0" smtClean="0"/>
              <a:t>System Operation: Set at </a:t>
            </a:r>
            <a:r>
              <a:rPr lang="en-US" sz="2400" dirty="0"/>
              <a:t>78 degrees, “on at 2</a:t>
            </a:r>
            <a:r>
              <a:rPr lang="en-US" sz="2400" dirty="0" smtClean="0"/>
              <a:t>”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Question: What’s the cooling load? </a:t>
            </a:r>
          </a:p>
          <a:p>
            <a:pPr marL="0" indent="0">
              <a:buNone/>
            </a:pPr>
            <a:r>
              <a:rPr lang="en-US" sz="2400" b="1" dirty="0" smtClean="0"/>
              <a:t>(Hint: model says it’s about 18 kBTUh @ 78 IAT)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357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197"/>
            <a:ext cx="8991600" cy="1143000"/>
          </a:xfrm>
        </p:spPr>
        <p:txBody>
          <a:bodyPr>
            <a:noAutofit/>
          </a:bodyPr>
          <a:lstStyle/>
          <a:p>
            <a:r>
              <a:rPr lang="en-US" sz="2000" dirty="0" smtClean="0"/>
              <a:t>9/19- Max Temp of 100 degrees- 15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hottest day of 2016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371599"/>
            <a:ext cx="933174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90800" y="6206609"/>
            <a:ext cx="3675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42 cycles, average length 7.3 minutes</a:t>
            </a:r>
          </a:p>
        </p:txBody>
      </p:sp>
    </p:spTree>
    <p:extLst>
      <p:ext uri="{BB962C8B-B14F-4D97-AF65-F5344CB8AC3E}">
        <p14:creationId xmlns:p14="http://schemas.microsoft.com/office/powerpoint/2010/main" val="422492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00" y="160867"/>
            <a:ext cx="8181600" cy="970450"/>
          </a:xfrm>
        </p:spPr>
        <p:txBody>
          <a:bodyPr>
            <a:noAutofit/>
          </a:bodyPr>
          <a:lstStyle/>
          <a:p>
            <a:r>
              <a:rPr lang="en-US" sz="2800" dirty="0" smtClean="0"/>
              <a:t>Runtimes at OAT of 98°F, 4 PM to 5 PM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9144000" cy="465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2999" y="2414587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9400" y="2414587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8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05300" y="2414587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7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0" y="2405994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24800" y="2445364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7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2999" y="4267200"/>
            <a:ext cx="7213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Ran for 40 minutes or 2/3 of an hour</a:t>
            </a:r>
          </a:p>
        </p:txBody>
      </p:sp>
    </p:spTree>
    <p:extLst>
      <p:ext uri="{BB962C8B-B14F-4D97-AF65-F5344CB8AC3E}">
        <p14:creationId xmlns:p14="http://schemas.microsoft.com/office/powerpoint/2010/main" val="291099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Calculating the Cooling Load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05000"/>
            <a:ext cx="8839199" cy="4953000"/>
          </a:xfrm>
        </p:spPr>
        <p:txBody>
          <a:bodyPr>
            <a:noAutofit/>
          </a:bodyPr>
          <a:lstStyle/>
          <a:p>
            <a:r>
              <a:rPr lang="en-US" sz="2000" dirty="0" smtClean="0"/>
              <a:t>Ran for 2/3 hour in low stage (measured)</a:t>
            </a:r>
          </a:p>
          <a:p>
            <a:r>
              <a:rPr lang="en-US" sz="2000" dirty="0" smtClean="0"/>
              <a:t>Low-stage system capacity of 21.42 kBTUh</a:t>
            </a:r>
          </a:p>
          <a:p>
            <a:r>
              <a:rPr lang="en-US" sz="2000" dirty="0" smtClean="0"/>
              <a:t>2/3 of an hour * 21.42 kBTUh = 14.28 kBTU or 1.2 tons.</a:t>
            </a:r>
          </a:p>
          <a:p>
            <a:pPr marL="0" indent="0">
              <a:buNone/>
            </a:pPr>
            <a:r>
              <a:rPr lang="en-US" sz="2000" dirty="0" smtClean="0"/>
              <a:t>At design temperatures, the home’s measured cooling load is 14.28 kBTUh. </a:t>
            </a:r>
          </a:p>
          <a:p>
            <a:pPr marL="0" indent="0">
              <a:buNone/>
            </a:pPr>
            <a:r>
              <a:rPr lang="en-US" sz="2000" dirty="0" smtClean="0"/>
              <a:t>This is 15% lower than load calculation and a ton-and-a-half lower than the installed system capacity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397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Runtimes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t="7921" r="24579" b="8621"/>
          <a:stretch/>
        </p:blipFill>
        <p:spPr bwMode="auto">
          <a:xfrm>
            <a:off x="424787" y="556736"/>
            <a:ext cx="8775701" cy="569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62484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8051" y="629411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05500" y="6248400"/>
            <a:ext cx="81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54501" y="64008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Minutes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114300" y="412063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50801" y="23622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114300" y="624143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100" y="187404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Histogram of Runtimes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743200" y="1139586"/>
            <a:ext cx="6324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-US" sz="2000" b="1" dirty="0" smtClean="0">
                <a:solidFill>
                  <a:schemeClr val="bg1"/>
                </a:solidFill>
              </a:rPr>
              <a:t>verage </a:t>
            </a:r>
            <a:r>
              <a:rPr lang="en-US" sz="2000" b="1" dirty="0">
                <a:solidFill>
                  <a:schemeClr val="bg1"/>
                </a:solidFill>
              </a:rPr>
              <a:t>Runtime: 6 </a:t>
            </a:r>
            <a:r>
              <a:rPr lang="en-US" sz="2000" b="1" dirty="0" smtClean="0">
                <a:solidFill>
                  <a:schemeClr val="bg1"/>
                </a:solidFill>
              </a:rPr>
              <a:t>minutes </a:t>
            </a:r>
          </a:p>
          <a:p>
            <a:pPr marL="0" indent="0">
              <a:buNone/>
            </a:pPr>
            <a:endParaRPr lang="en-US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Longest </a:t>
            </a:r>
            <a:r>
              <a:rPr lang="en-US" sz="2000" b="1" dirty="0">
                <a:solidFill>
                  <a:schemeClr val="bg1"/>
                </a:solidFill>
              </a:rPr>
              <a:t>Runtime: 28 </a:t>
            </a:r>
            <a:r>
              <a:rPr lang="en-US" sz="2000" b="1" dirty="0" smtClean="0">
                <a:solidFill>
                  <a:schemeClr val="bg1"/>
                </a:solidFill>
              </a:rPr>
              <a:t>minutes </a:t>
            </a:r>
          </a:p>
          <a:p>
            <a:pPr marL="0" indent="0">
              <a:buNone/>
            </a:pPr>
            <a:endParaRPr lang="en-US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Total </a:t>
            </a:r>
            <a:r>
              <a:rPr lang="en-US" sz="2000" b="1" dirty="0">
                <a:solidFill>
                  <a:schemeClr val="bg1"/>
                </a:solidFill>
              </a:rPr>
              <a:t>Runtime of 50 </a:t>
            </a:r>
            <a:r>
              <a:rPr lang="en-US" sz="2000" b="1" dirty="0" smtClean="0">
                <a:solidFill>
                  <a:schemeClr val="bg1"/>
                </a:solidFill>
              </a:rPr>
              <a:t>hours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Low Stage 49.5 min./ High Stage 0.5 hours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Energy </a:t>
            </a:r>
            <a:r>
              <a:rPr lang="en-US" sz="2000" b="1" dirty="0">
                <a:solidFill>
                  <a:schemeClr val="bg1"/>
                </a:solidFill>
              </a:rPr>
              <a:t>Used: 229 kWh </a:t>
            </a:r>
          </a:p>
          <a:p>
            <a:pPr marL="0" indent="0">
              <a:buNone/>
            </a:pPr>
            <a:endParaRPr lang="en-US" sz="2000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Operating Cost: </a:t>
            </a:r>
            <a:r>
              <a:rPr lang="en-US" sz="2000" b="1" dirty="0">
                <a:solidFill>
                  <a:schemeClr val="bg1"/>
                </a:solidFill>
              </a:rPr>
              <a:t>$</a:t>
            </a:r>
            <a:r>
              <a:rPr lang="en-US" sz="2000" b="1" dirty="0" smtClean="0">
                <a:solidFill>
                  <a:schemeClr val="bg1"/>
                </a:solidFill>
              </a:rPr>
              <a:t>50</a:t>
            </a:r>
            <a:endParaRPr lang="en-US" sz="2000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2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7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iComfort</a:t>
            </a:r>
            <a:r>
              <a:rPr lang="en-US" dirty="0" smtClean="0"/>
              <a:t> Options for Staging/Efficiency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Smooth Setback Recovery- Enabled/Disabled?</a:t>
            </a:r>
          </a:p>
          <a:p>
            <a:pPr marL="0" indent="0">
              <a:buNone/>
            </a:pPr>
            <a:r>
              <a:rPr lang="en-US" sz="2600" i="1" dirty="0" smtClean="0"/>
              <a:t>Algorithm looks to meet programmed temperature in 2 hours. So it effectively kicks on the system earlier.</a:t>
            </a:r>
          </a:p>
          <a:p>
            <a:pPr marL="0" indent="0">
              <a:buNone/>
            </a:pPr>
            <a:r>
              <a:rPr lang="en-US" b="1" dirty="0" smtClean="0"/>
              <a:t>Staged Delay Timer- Enabled/Disabled?</a:t>
            </a:r>
          </a:p>
          <a:p>
            <a:pPr marL="0" indent="0">
              <a:buNone/>
            </a:pPr>
            <a:r>
              <a:rPr lang="en-US" sz="2600" i="1" dirty="0" smtClean="0"/>
              <a:t>2</a:t>
            </a:r>
            <a:r>
              <a:rPr lang="en-US" sz="2600" i="1" baseline="30000" dirty="0" smtClean="0"/>
              <a:t>nd</a:t>
            </a:r>
            <a:r>
              <a:rPr lang="en-US" sz="2600" i="1" dirty="0" smtClean="0"/>
              <a:t> stage will be activated if system does not advance the ambient temperature toward the set-point by 1</a:t>
            </a:r>
            <a:r>
              <a:rPr lang="en-US" sz="2400" b="1" dirty="0" smtClean="0"/>
              <a:t>° </a:t>
            </a:r>
            <a:r>
              <a:rPr lang="en-US" sz="2600" i="1" dirty="0" smtClean="0"/>
              <a:t>in </a:t>
            </a:r>
            <a:r>
              <a:rPr lang="en-US" sz="2600" i="1" dirty="0"/>
              <a:t>X</a:t>
            </a:r>
            <a:r>
              <a:rPr lang="en-US" sz="2600" i="1" dirty="0" smtClean="0"/>
              <a:t> minutes. (5-120 minutes)</a:t>
            </a:r>
          </a:p>
          <a:p>
            <a:pPr marL="0" indent="0">
              <a:buNone/>
            </a:pPr>
            <a:r>
              <a:rPr lang="en-US" b="1" dirty="0" smtClean="0"/>
              <a:t>1</a:t>
            </a:r>
            <a:r>
              <a:rPr lang="en-US" b="1" baseline="30000" dirty="0" smtClean="0"/>
              <a:t>st</a:t>
            </a:r>
            <a:r>
              <a:rPr lang="en-US" b="1" dirty="0"/>
              <a:t> </a:t>
            </a:r>
            <a:r>
              <a:rPr lang="en-US" b="1" dirty="0" smtClean="0"/>
              <a:t>Stage Temp Differential?- 0.5</a:t>
            </a:r>
            <a:r>
              <a:rPr lang="en-US" b="1" dirty="0"/>
              <a:t>°</a:t>
            </a:r>
            <a:r>
              <a:rPr lang="en-US" b="1" dirty="0" smtClean="0"/>
              <a:t> to 3</a:t>
            </a:r>
            <a:r>
              <a:rPr lang="en-US" b="1" dirty="0"/>
              <a:t>°</a:t>
            </a:r>
            <a:r>
              <a:rPr lang="en-US" b="1" dirty="0" smtClean="0"/>
              <a:t> (default 1</a:t>
            </a:r>
            <a:r>
              <a:rPr lang="en-US" b="1" dirty="0"/>
              <a:t>°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b="1" dirty="0" smtClean="0"/>
              <a:t> Stage Temp Differential?- 0.5</a:t>
            </a:r>
            <a:r>
              <a:rPr lang="en-US" b="1" dirty="0"/>
              <a:t>°</a:t>
            </a:r>
            <a:r>
              <a:rPr lang="en-US" b="1" dirty="0" smtClean="0"/>
              <a:t> to 8</a:t>
            </a:r>
            <a:r>
              <a:rPr lang="en-US" b="1" dirty="0"/>
              <a:t>°</a:t>
            </a:r>
            <a:r>
              <a:rPr lang="en-US" b="1" dirty="0" smtClean="0"/>
              <a:t> (default 1°)</a:t>
            </a:r>
          </a:p>
          <a:p>
            <a:pPr marL="0" indent="0">
              <a:buNone/>
            </a:pPr>
            <a:r>
              <a:rPr lang="en-US" sz="2600" i="1" dirty="0" smtClean="0"/>
              <a:t>Each stage differential is based on previous stage differential endpoint.</a:t>
            </a:r>
            <a:endParaRPr lang="en-US" sz="2600" b="1" dirty="0" smtClean="0"/>
          </a:p>
          <a:p>
            <a:pPr marL="0" indent="0">
              <a:buNone/>
            </a:pPr>
            <a:r>
              <a:rPr lang="en-US" b="1" dirty="0" smtClean="0"/>
              <a:t>Airflow Profile?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080000"/>
            <a:ext cx="558242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Brick- 724 Corte Crestview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93" y="1905000"/>
            <a:ext cx="74009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28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do we </a:t>
            </a:r>
            <a:r>
              <a:rPr lang="en-US" sz="2400" b="1" u="sng" dirty="0" smtClean="0"/>
              <a:t>define</a:t>
            </a:r>
            <a:r>
              <a:rPr lang="en-US" sz="2400" dirty="0" smtClean="0"/>
              <a:t> the home’s cooling load?</a:t>
            </a:r>
          </a:p>
          <a:p>
            <a:r>
              <a:rPr lang="en-US" sz="2400" dirty="0" smtClean="0"/>
              <a:t>How do we </a:t>
            </a:r>
            <a:r>
              <a:rPr lang="en-US" sz="2400" b="1" u="sng" dirty="0" smtClean="0"/>
              <a:t>model</a:t>
            </a:r>
            <a:r>
              <a:rPr lang="en-US" sz="2400" dirty="0" smtClean="0"/>
              <a:t> the home’s cooling load?</a:t>
            </a:r>
          </a:p>
          <a:p>
            <a:r>
              <a:rPr lang="en-US" sz="2400" dirty="0" smtClean="0"/>
              <a:t>How do we </a:t>
            </a:r>
            <a:r>
              <a:rPr lang="en-US" sz="2400" b="1" u="sng" dirty="0" smtClean="0"/>
              <a:t>measure</a:t>
            </a:r>
            <a:r>
              <a:rPr lang="en-US" sz="2400" dirty="0" smtClean="0"/>
              <a:t> the home’s cooling load?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</a:t>
            </a:r>
            <a:r>
              <a:rPr lang="en-US" dirty="0" err="1" smtClean="0"/>
              <a:t>Deets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3 ton 14 ACX w/ 45 </a:t>
            </a:r>
            <a:r>
              <a:rPr lang="en-US" sz="2800" dirty="0" err="1" smtClean="0"/>
              <a:t>kBTU</a:t>
            </a:r>
            <a:r>
              <a:rPr lang="en-US" sz="2800" dirty="0" smtClean="0"/>
              <a:t> FAU in </a:t>
            </a:r>
            <a:r>
              <a:rPr lang="en-US" sz="2800" dirty="0" err="1" smtClean="0"/>
              <a:t>mech</a:t>
            </a:r>
            <a:r>
              <a:rPr lang="en-US" sz="2800" dirty="0" smtClean="0"/>
              <a:t> closet</a:t>
            </a:r>
          </a:p>
          <a:p>
            <a:r>
              <a:rPr lang="en-US" sz="2800" dirty="0" smtClean="0"/>
              <a:t>1560 SQFT (</a:t>
            </a:r>
            <a:r>
              <a:rPr lang="en-US" sz="2800" dirty="0" err="1" smtClean="0"/>
              <a:t>zillow</a:t>
            </a:r>
            <a:r>
              <a:rPr lang="en-US" sz="2800" dirty="0" smtClean="0"/>
              <a:t>), built 1973</a:t>
            </a:r>
          </a:p>
          <a:p>
            <a:r>
              <a:rPr lang="en-US" sz="2800" dirty="0" smtClean="0"/>
              <a:t>Newer house, 113 CFM25 TDL, 3622 CFM50</a:t>
            </a:r>
          </a:p>
          <a:p>
            <a:r>
              <a:rPr lang="en-US" sz="2800" dirty="0" smtClean="0"/>
              <a:t>Dual pane windows with some shading</a:t>
            </a:r>
          </a:p>
          <a:p>
            <a:r>
              <a:rPr lang="en-US" sz="2800" dirty="0" smtClean="0"/>
              <a:t>Monitored run times in 3 minute intervals from 7/6 to 10/1</a:t>
            </a:r>
          </a:p>
          <a:p>
            <a:r>
              <a:rPr lang="en-US" sz="2800" dirty="0" smtClean="0"/>
              <a:t>Thermostat at 78 degrees, “set and forget”</a:t>
            </a:r>
          </a:p>
        </p:txBody>
      </p:sp>
    </p:spTree>
    <p:extLst>
      <p:ext uri="{BB962C8B-B14F-4D97-AF65-F5344CB8AC3E}">
        <p14:creationId xmlns:p14="http://schemas.microsoft.com/office/powerpoint/2010/main" val="1547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873" y="1135327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6599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7/27- Hottest Day of 2016- 107 deg.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472910"/>
            <a:ext cx="102298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380998"/>
            <a:ext cx="8763000" cy="622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3600" y="1295400"/>
            <a:ext cx="449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Runtime: 11.6 minutes</a:t>
            </a:r>
          </a:p>
          <a:p>
            <a:r>
              <a:rPr lang="en-US" dirty="0" smtClean="0"/>
              <a:t>Longest Runtime: 63 minutes</a:t>
            </a:r>
          </a:p>
          <a:p>
            <a:r>
              <a:rPr lang="en-US" dirty="0" smtClean="0"/>
              <a:t>Total Runtime of 154 hours</a:t>
            </a:r>
          </a:p>
          <a:p>
            <a:r>
              <a:rPr lang="en-US" dirty="0"/>
              <a:t>Energy Used:</a:t>
            </a:r>
          </a:p>
          <a:p>
            <a:r>
              <a:rPr lang="en-US" dirty="0"/>
              <a:t>Estimated Summer Cost:</a:t>
            </a:r>
          </a:p>
          <a:p>
            <a:r>
              <a:rPr lang="en-US" dirty="0"/>
              <a:t># of cycles:</a:t>
            </a:r>
          </a:p>
          <a:p>
            <a:r>
              <a:rPr lang="en-US" dirty="0"/>
              <a:t>Total </a:t>
            </a:r>
            <a:r>
              <a:rPr lang="en-US" dirty="0" smtClean="0"/>
              <a:t>Runtime: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5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 Gonzalez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462088"/>
            <a:ext cx="89439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993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 </a:t>
            </a:r>
            <a:r>
              <a:rPr lang="en-US" dirty="0" err="1" smtClean="0"/>
              <a:t>Deets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2 ton XC16 w/ 45 </a:t>
            </a:r>
            <a:r>
              <a:rPr lang="en-US" sz="2800" dirty="0" err="1" smtClean="0"/>
              <a:t>kBTU</a:t>
            </a:r>
            <a:r>
              <a:rPr lang="en-US" sz="2800" dirty="0" smtClean="0"/>
              <a:t> FAU in </a:t>
            </a:r>
            <a:r>
              <a:rPr lang="en-US" sz="2800" dirty="0" err="1" smtClean="0"/>
              <a:t>mech</a:t>
            </a:r>
            <a:r>
              <a:rPr lang="en-US" sz="2800" dirty="0" smtClean="0"/>
              <a:t> closet</a:t>
            </a:r>
          </a:p>
          <a:p>
            <a:r>
              <a:rPr lang="en-US" sz="2800" dirty="0" smtClean="0"/>
              <a:t>1220 SQFT (</a:t>
            </a:r>
            <a:r>
              <a:rPr lang="en-US" sz="2800" dirty="0" err="1" smtClean="0"/>
              <a:t>zillow</a:t>
            </a:r>
            <a:r>
              <a:rPr lang="en-US" sz="2800" dirty="0" smtClean="0"/>
              <a:t>), built 1971</a:t>
            </a:r>
          </a:p>
          <a:p>
            <a:r>
              <a:rPr lang="en-US" sz="2800" dirty="0" smtClean="0"/>
              <a:t>Newer house, 102 CFM25 TDL, 1317 CFM50</a:t>
            </a:r>
          </a:p>
          <a:p>
            <a:r>
              <a:rPr lang="en-US" sz="2800" dirty="0" smtClean="0"/>
              <a:t>Buried ductwork in attic</a:t>
            </a:r>
          </a:p>
          <a:p>
            <a:r>
              <a:rPr lang="en-US" sz="2800" dirty="0" smtClean="0"/>
              <a:t>Dual pane windows with some shading</a:t>
            </a:r>
          </a:p>
          <a:p>
            <a:r>
              <a:rPr lang="en-US" sz="2800" dirty="0" smtClean="0"/>
              <a:t>Monitored run times in 3 minute intervals from 6/21 – 9/27</a:t>
            </a:r>
          </a:p>
          <a:p>
            <a:r>
              <a:rPr lang="en-US" sz="2800" dirty="0" smtClean="0"/>
              <a:t>Thermostat at 78 degrees, “on at 6”</a:t>
            </a:r>
          </a:p>
        </p:txBody>
      </p:sp>
    </p:spTree>
    <p:extLst>
      <p:ext uri="{BB962C8B-B14F-4D97-AF65-F5344CB8AC3E}">
        <p14:creationId xmlns:p14="http://schemas.microsoft.com/office/powerpoint/2010/main" val="353289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96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54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z="3600" dirty="0" smtClean="0"/>
              <a:t>Vacaville- Nut Tree Area- Karen Bell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792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9"/>
          <a:stretch/>
        </p:blipFill>
        <p:spPr>
          <a:xfrm>
            <a:off x="0" y="1295400"/>
            <a:ext cx="91440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4652" y="609600"/>
            <a:ext cx="10644411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72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676400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16” return duct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7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345</TotalTime>
  <Words>537</Words>
  <Application>Microsoft Office PowerPoint</Application>
  <PresentationFormat>On-screen Show (4:3)</PresentationFormat>
  <Paragraphs>89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Quotable</vt:lpstr>
      <vt:lpstr>Measuring Cooling Loads</vt:lpstr>
      <vt:lpstr>Before we get started</vt:lpstr>
      <vt:lpstr>Vacaville- Nut Tree Area- Karen Bell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House Deets</vt:lpstr>
      <vt:lpstr>9/19- Max Temp of 100 degrees- 15th hottest day of 2016</vt:lpstr>
      <vt:lpstr>Runtimes at OAT of 98°F, 4 PM to 5 PM</vt:lpstr>
      <vt:lpstr>Calculating the Cooling Load</vt:lpstr>
      <vt:lpstr>Distribution of Runtimes</vt:lpstr>
      <vt:lpstr>End Presentation</vt:lpstr>
      <vt:lpstr>iComfort Options for Staging/Efficiency</vt:lpstr>
      <vt:lpstr>Brick- 724 Corte Crestview</vt:lpstr>
      <vt:lpstr>House Deets</vt:lpstr>
      <vt:lpstr>PowerPoint Presentation</vt:lpstr>
      <vt:lpstr>7/27- Hottest Day of 2016- 107 deg.</vt:lpstr>
      <vt:lpstr>PowerPoint Presentation</vt:lpstr>
      <vt:lpstr>Leo Gonzalez</vt:lpstr>
      <vt:lpstr>House Deets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Runtime Analysis</dc:title>
  <dc:creator>blakeobeans@gmail.com</dc:creator>
  <cp:lastModifiedBy>blakeobeans@gmail.com</cp:lastModifiedBy>
  <cp:revision>90</cp:revision>
  <dcterms:created xsi:type="dcterms:W3CDTF">2017-06-21T21:50:36Z</dcterms:created>
  <dcterms:modified xsi:type="dcterms:W3CDTF">2017-06-29T03:00:33Z</dcterms:modified>
</cp:coreProperties>
</file>